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3"/>
  </p:notesMasterIdLst>
  <p:handoutMasterIdLst>
    <p:handoutMasterId r:id="rId14"/>
  </p:handoutMasterIdLst>
  <p:sldIdLst>
    <p:sldId id="552" r:id="rId2"/>
    <p:sldId id="569" r:id="rId3"/>
    <p:sldId id="587" r:id="rId4"/>
    <p:sldId id="529" r:id="rId5"/>
    <p:sldId id="550" r:id="rId6"/>
    <p:sldId id="557" r:id="rId7"/>
    <p:sldId id="583" r:id="rId8"/>
    <p:sldId id="561" r:id="rId9"/>
    <p:sldId id="588" r:id="rId10"/>
    <p:sldId id="585" r:id="rId11"/>
    <p:sldId id="58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008000"/>
    <a:srgbClr val="FF99FF"/>
    <a:srgbClr val="FF00FF"/>
    <a:srgbClr val="0033CC"/>
    <a:srgbClr val="FF3300"/>
    <a:srgbClr val="33CC33"/>
    <a:srgbClr val="006600"/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12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14E40B60-0F6B-4008-BE2C-C8655598764E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9752"/>
            <a:ext cx="2946400" cy="496888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D72B9D5-4ED2-41FD-BC07-B6E0F2AADA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9013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5B38F67-987C-4F21-8583-EDE3D60E69BF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EC67A043-3E3B-4E57-8E02-2B0B3CA2EE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422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1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780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98359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14439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16856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223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81636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1783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78360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47263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9285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62714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th-TH" altLang="ko-KR"/>
              <a:t>www.themegallery.com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EDB5B4-6D0A-4E9B-A24D-80FB4E94071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0" y="1739032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การประชุม</a:t>
            </a:r>
            <a:b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แนวทางการดำเนินโครงการ</a:t>
            </a:r>
            <a:r>
              <a:rPr lang="th-TH" sz="4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การฐานข้อมูลสวัสดิการสังคม</a:t>
            </a:r>
          </a:p>
          <a:p>
            <a:pPr lvl="0" algn="ctr"/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วันพุธที่ 16 ตุลาคม 2562  เวลา 09.30 น.</a:t>
            </a:r>
          </a:p>
          <a:p>
            <a:pPr lvl="0" algn="ctr"/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ณ ห้องประชุม 5501 อาคาร 5 ชั้น 5 กรมส่งเสริมการปกครองท้องถิ่น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158" y="332656"/>
            <a:ext cx="1479634" cy="133498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778" l="3556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100" y="296652"/>
            <a:ext cx="1375980" cy="1406988"/>
          </a:xfrm>
          <a:prstGeom prst="rect">
            <a:avLst/>
          </a:prstGeom>
        </p:spPr>
      </p:pic>
      <p:pic>
        <p:nvPicPr>
          <p:cNvPr id="6" name="Picture 2" descr="https://govwelfare.cgd.go.th/welfare-web/images/Longin%20page/masco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6040"/>
            <a:ext cx="5410200" cy="15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10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11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2899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2</a:t>
            </a:fld>
            <a:endParaRPr lang="en-US" altLang="ko-KR"/>
          </a:p>
        </p:txBody>
      </p:sp>
      <p:sp>
        <p:nvSpPr>
          <p:cNvPr id="4" name="วงรี 15">
            <a:extLst>
              <a:ext uri="{FF2B5EF4-FFF2-40B4-BE49-F238E27FC236}">
                <a16:creationId xmlns:a16="http://schemas.microsoft.com/office/drawing/2014/main" xmlns="" id="{A1D4E24B-4803-4B0D-80BF-21BBFAC6A532}"/>
              </a:ext>
            </a:extLst>
          </p:cNvPr>
          <p:cNvSpPr/>
          <p:nvPr/>
        </p:nvSpPr>
        <p:spPr>
          <a:xfrm>
            <a:off x="5448186" y="2839019"/>
            <a:ext cx="1140760" cy="75301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82AB8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</a:t>
            </a:r>
            <a:r>
              <a:rPr lang="th-TH" b="1" dirty="0" err="1">
                <a:solidFill>
                  <a:srgbClr val="082AB8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อื่นๆ</a:t>
            </a:r>
            <a:endParaRPr lang="th-TH" b="1" dirty="0">
              <a:solidFill>
                <a:srgbClr val="082AB8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26" y="1182141"/>
            <a:ext cx="1848469" cy="5205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33971" y="1153235"/>
            <a:ext cx="2493139" cy="6915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77" y="1575150"/>
            <a:ext cx="751623" cy="783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0990" y="2325503"/>
            <a:ext cx="132817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</a:t>
            </a:r>
            <a:br>
              <a:rPr lang="th-TH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เจ้าของสวัสดิการ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46" y="4666937"/>
            <a:ext cx="850793" cy="88682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0" name="Rectangle 9"/>
          <p:cNvSpPr/>
          <p:nvPr/>
        </p:nvSpPr>
        <p:spPr>
          <a:xfrm>
            <a:off x="166441" y="1679632"/>
            <a:ext cx="110705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ผู้มีสิทธิรับสวัสดิการ</a:t>
            </a:r>
            <a:endParaRPr lang="en-US" b="1" dirty="0">
              <a:solidFill>
                <a:srgbClr val="082AB8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5017" y="5330628"/>
            <a:ext cx="89926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ธนาคาร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27" y="1134220"/>
            <a:ext cx="719399" cy="74986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  <a:stCxn id="10" idx="3"/>
            <a:endCxn id="7" idx="1"/>
          </p:cNvCxnSpPr>
          <p:nvPr/>
        </p:nvCxnSpPr>
        <p:spPr>
          <a:xfrm>
            <a:off x="1273493" y="1961248"/>
            <a:ext cx="738684" cy="5631"/>
          </a:xfrm>
          <a:prstGeom prst="straightConnector1">
            <a:avLst/>
          </a:prstGeom>
          <a:ln w="666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26168" y="2378737"/>
            <a:ext cx="1140418" cy="684252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41" idx="2"/>
          </p:cNvCxnSpPr>
          <p:nvPr/>
        </p:nvCxnSpPr>
        <p:spPr>
          <a:xfrm>
            <a:off x="4153416" y="2162040"/>
            <a:ext cx="174036" cy="911398"/>
          </a:xfrm>
          <a:prstGeom prst="straightConnector1">
            <a:avLst/>
          </a:prstGeom>
          <a:ln w="53975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81" y="4537869"/>
            <a:ext cx="760546" cy="79275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7" name="Rectangle 16"/>
          <p:cNvSpPr/>
          <p:nvPr/>
        </p:nvSpPr>
        <p:spPr>
          <a:xfrm>
            <a:off x="7664368" y="5214759"/>
            <a:ext cx="1262742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1600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ผู้มีสิทธิรับสวัสดิการ/ผู้รับเงิน</a:t>
            </a:r>
            <a:endParaRPr lang="en-US" sz="1600" b="1" dirty="0">
              <a:solidFill>
                <a:srgbClr val="082AB8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88172" y="5250450"/>
            <a:ext cx="1052751" cy="152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93309" y="1417023"/>
            <a:ext cx="120239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ลงทะเบียน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 rot="1885204">
            <a:off x="2595149" y="2311403"/>
            <a:ext cx="16627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ส่งข้อมูลการจ่าย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0422" y="2501165"/>
            <a:ext cx="1326993" cy="37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5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ผลการตรวจสอบ</a:t>
            </a:r>
            <a:endParaRPr lang="en-US" sz="15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 rot="2023239">
            <a:off x="4875912" y="4483458"/>
            <a:ext cx="127349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ส่งข้อมูลการจ่าย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56709" y="4827738"/>
            <a:ext cx="135480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โอนเงินเข้าบัญชี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05925" y="1620766"/>
            <a:ext cx="347870" cy="36821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1065620" y="1227876"/>
            <a:ext cx="347870" cy="36821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818027" y="2234098"/>
            <a:ext cx="347870" cy="368211"/>
          </a:xfrm>
          <a:prstGeom prst="ellipse">
            <a:avLst/>
          </a:prstGeom>
          <a:solidFill>
            <a:srgbClr val="7EF21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5711119" y="4438412"/>
            <a:ext cx="347870" cy="36821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Oval 27"/>
          <p:cNvSpPr/>
          <p:nvPr/>
        </p:nvSpPr>
        <p:spPr>
          <a:xfrm>
            <a:off x="6555768" y="1212319"/>
            <a:ext cx="216862" cy="22818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55768" y="1533553"/>
            <a:ext cx="220849" cy="221127"/>
          </a:xfrm>
          <a:prstGeom prst="ellipse">
            <a:avLst/>
          </a:prstGeom>
          <a:solidFill>
            <a:srgbClr val="7EF21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72628" y="1139246"/>
            <a:ext cx="2259732" cy="37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500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การจ่ายเงินสวัสดิการสังคมและเงิน</a:t>
            </a:r>
            <a:r>
              <a:rPr lang="th-TH" sz="1500" b="1" dirty="0" err="1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อื่นๆ</a:t>
            </a:r>
            <a:endParaRPr lang="en-US" sz="1500" b="1" dirty="0">
              <a:solidFill>
                <a:srgbClr val="082AB8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3779" y="1450286"/>
            <a:ext cx="2259732" cy="37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500" b="1" dirty="0">
                <a:solidFill>
                  <a:srgbClr val="082AB8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การเชื่อมโยงข้อมูลเพื่อการตรวจสอบ</a:t>
            </a:r>
            <a:endParaRPr lang="en-US" sz="1500" b="1" dirty="0">
              <a:solidFill>
                <a:srgbClr val="082AB8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2" name="รูปภาพ 101" descr="https://fk.lnwfile.com/_/fk/_raw/ik/nf/nb.png">
            <a:extLst>
              <a:ext uri="{FF2B5EF4-FFF2-40B4-BE49-F238E27FC236}">
                <a16:creationId xmlns:a16="http://schemas.microsoft.com/office/drawing/2014/main" xmlns="" id="{9660B529-0737-493F-B1E6-5F42BDFB3D6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20" y="1649194"/>
            <a:ext cx="925673" cy="974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Arrow Connector 49">
            <a:extLst>
              <a:ext uri="{FF2B5EF4-FFF2-40B4-BE49-F238E27FC236}">
                <a16:creationId xmlns:a16="http://schemas.microsoft.com/office/drawing/2014/main" xmlns="" id="{A2F7D1E2-CBEE-4614-BA1C-C2054B4F6CB6}"/>
              </a:ext>
            </a:extLst>
          </p:cNvPr>
          <p:cNvCxnSpPr>
            <a:cxnSpLocks/>
          </p:cNvCxnSpPr>
          <p:nvPr/>
        </p:nvCxnSpPr>
        <p:spPr>
          <a:xfrm flipH="1">
            <a:off x="4773015" y="2571603"/>
            <a:ext cx="897508" cy="653858"/>
          </a:xfrm>
          <a:prstGeom prst="straightConnector1">
            <a:avLst/>
          </a:prstGeom>
          <a:ln w="47625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74">
            <a:extLst>
              <a:ext uri="{FF2B5EF4-FFF2-40B4-BE49-F238E27FC236}">
                <a16:creationId xmlns:a16="http://schemas.microsoft.com/office/drawing/2014/main" xmlns="" id="{A570D60B-6123-4865-8E45-3EE005DDB5E8}"/>
              </a:ext>
            </a:extLst>
          </p:cNvPr>
          <p:cNvSpPr/>
          <p:nvPr/>
        </p:nvSpPr>
        <p:spPr>
          <a:xfrm>
            <a:off x="6248663" y="1939965"/>
            <a:ext cx="2728896" cy="5701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35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ตรวจสอบข้อมูลข้าราชการ/ลูกจ้าประจำ/ผู้รับเบี้ยหวัดบำนาญและเงินอื่นในลักษณะเดียวกัน </a:t>
            </a:r>
            <a:endParaRPr lang="en-US" sz="135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5" name="Rectangle 74">
            <a:extLst>
              <a:ext uri="{FF2B5EF4-FFF2-40B4-BE49-F238E27FC236}">
                <a16:creationId xmlns:a16="http://schemas.microsoft.com/office/drawing/2014/main" xmlns="" id="{7B20B522-C742-402D-B053-50F201573E41}"/>
              </a:ext>
            </a:extLst>
          </p:cNvPr>
          <p:cNvSpPr/>
          <p:nvPr/>
        </p:nvSpPr>
        <p:spPr>
          <a:xfrm>
            <a:off x="6555767" y="2841926"/>
            <a:ext cx="2427942" cy="84333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35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ตรวจสอบข้อมูลทะเบียนผู้พิการ, ผู้รับบำนาญของ กทม. /ท้องถิ่น / ธ.ออมสิน /การรถไฟ</a:t>
            </a:r>
            <a:br>
              <a:rPr lang="th-TH" sz="135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35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แห่งประเทศไทย /การท่าเรือแห่งประเทศไทย</a:t>
            </a:r>
            <a:endParaRPr lang="en-US" sz="135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36" name="Straight Arrow Connector 49">
            <a:extLst>
              <a:ext uri="{FF2B5EF4-FFF2-40B4-BE49-F238E27FC236}">
                <a16:creationId xmlns:a16="http://schemas.microsoft.com/office/drawing/2014/main" xmlns="" id="{5CD08BE2-187D-46A8-B2A4-3E524377EEE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8770" y="3215529"/>
            <a:ext cx="549416" cy="251307"/>
          </a:xfrm>
          <a:prstGeom prst="straightConnector1">
            <a:avLst/>
          </a:prstGeom>
          <a:ln w="47625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85">
            <a:extLst>
              <a:ext uri="{FF2B5EF4-FFF2-40B4-BE49-F238E27FC236}">
                <a16:creationId xmlns:a16="http://schemas.microsoft.com/office/drawing/2014/main" xmlns="" id="{45C687E2-725D-4419-872A-DF71ECA52322}"/>
              </a:ext>
            </a:extLst>
          </p:cNvPr>
          <p:cNvSpPr/>
          <p:nvPr/>
        </p:nvSpPr>
        <p:spPr>
          <a:xfrm>
            <a:off x="4339151" y="1224944"/>
            <a:ext cx="306898" cy="295959"/>
          </a:xfrm>
          <a:prstGeom prst="ellipse">
            <a:avLst/>
          </a:prstGeom>
          <a:solidFill>
            <a:srgbClr val="7EF21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8" name="Oval 85">
            <a:extLst>
              <a:ext uri="{FF2B5EF4-FFF2-40B4-BE49-F238E27FC236}">
                <a16:creationId xmlns:a16="http://schemas.microsoft.com/office/drawing/2014/main" xmlns="" id="{52A9D196-73D7-4495-8B6C-D44C9955AB1D}"/>
              </a:ext>
            </a:extLst>
          </p:cNvPr>
          <p:cNvSpPr/>
          <p:nvPr/>
        </p:nvSpPr>
        <p:spPr>
          <a:xfrm>
            <a:off x="6005194" y="1939965"/>
            <a:ext cx="276647" cy="303285"/>
          </a:xfrm>
          <a:prstGeom prst="ellipse">
            <a:avLst/>
          </a:prstGeom>
          <a:solidFill>
            <a:srgbClr val="7EF21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9" name="Oval 85">
            <a:extLst>
              <a:ext uri="{FF2B5EF4-FFF2-40B4-BE49-F238E27FC236}">
                <a16:creationId xmlns:a16="http://schemas.microsoft.com/office/drawing/2014/main" xmlns="" id="{88D41C44-3866-4DCF-830C-10154AB2FAFE}"/>
              </a:ext>
            </a:extLst>
          </p:cNvPr>
          <p:cNvSpPr/>
          <p:nvPr/>
        </p:nvSpPr>
        <p:spPr>
          <a:xfrm>
            <a:off x="6304139" y="2776815"/>
            <a:ext cx="307105" cy="323395"/>
          </a:xfrm>
          <a:prstGeom prst="ellipse">
            <a:avLst/>
          </a:prstGeom>
          <a:solidFill>
            <a:srgbClr val="7EF214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83784" y="3429000"/>
            <a:ext cx="2613994" cy="2209051"/>
          </a:xfrm>
          <a:prstGeom prst="wedgeRoundRectCallout">
            <a:avLst>
              <a:gd name="adj1" fmla="val 32909"/>
              <a:gd name="adj2" fmla="val -806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350" b="1" dirty="0">
                <a:solidFill>
                  <a:srgbClr val="082AB8"/>
                </a:solidFill>
              </a:rPr>
              <a:t>- กรมกิจการเด็กและเยาวชน (</a:t>
            </a:r>
            <a:r>
              <a:rPr lang="th-TH" sz="1350" b="1" dirty="0" err="1">
                <a:solidFill>
                  <a:srgbClr val="082AB8"/>
                </a:solidFill>
              </a:rPr>
              <a:t>ดย</a:t>
            </a:r>
            <a:r>
              <a:rPr lang="th-TH" sz="1350" b="1" dirty="0">
                <a:solidFill>
                  <a:srgbClr val="082AB8"/>
                </a:solidFill>
              </a:rPr>
              <a:t>.)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</a:t>
            </a:r>
            <a:r>
              <a:rPr lang="th-TH" sz="1350" b="1" dirty="0" err="1">
                <a:solidFill>
                  <a:srgbClr val="082AB8"/>
                </a:solidFill>
              </a:rPr>
              <a:t>สป.พม</a:t>
            </a:r>
            <a:r>
              <a:rPr lang="th-TH" sz="1350" b="1" dirty="0">
                <a:solidFill>
                  <a:srgbClr val="082AB8"/>
                </a:solidFill>
              </a:rPr>
              <a:t>. (สงขลา/ยะลา/ปัตตานี/นราธิวาส) 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กทม.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เมืองพัทยา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-กรมส่งเสริมการปกครองท้องถิ่น / อปท.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กระทรวงกลาโหม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กรมสนับสนุนบริการสุขภาพ</a:t>
            </a:r>
          </a:p>
          <a:p>
            <a:r>
              <a:rPr lang="th-TH" sz="1350" b="1" dirty="0">
                <a:solidFill>
                  <a:srgbClr val="082AB8"/>
                </a:solidFill>
              </a:rPr>
              <a:t>- หน่วยงานอื่นๆ (เพิ่มเติม)</a:t>
            </a:r>
          </a:p>
        </p:txBody>
      </p:sp>
      <p:sp>
        <p:nvSpPr>
          <p:cNvPr id="41" name="สี่เหลี่ยมผืนผ้า 100">
            <a:extLst>
              <a:ext uri="{FF2B5EF4-FFF2-40B4-BE49-F238E27FC236}">
                <a16:creationId xmlns:a16="http://schemas.microsoft.com/office/drawing/2014/main" xmlns="" id="{8CAE7AD4-FCBE-40BD-8907-51BA58CA8C9D}"/>
              </a:ext>
            </a:extLst>
          </p:cNvPr>
          <p:cNvSpPr/>
          <p:nvPr/>
        </p:nvSpPr>
        <p:spPr>
          <a:xfrm>
            <a:off x="3454499" y="1761930"/>
            <a:ext cx="1397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82AB8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กรมการปกครอง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ADDF0F4-9451-43B2-BE27-6B2AC79EBEFD}"/>
              </a:ext>
            </a:extLst>
          </p:cNvPr>
          <p:cNvSpPr txBox="1"/>
          <p:nvPr/>
        </p:nvSpPr>
        <p:spPr>
          <a:xfrm>
            <a:off x="4615781" y="1198912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ตรวจสอบข้อมูลบุคคล</a:t>
            </a:r>
            <a:endParaRPr lang="th-TH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1475" y="3797958"/>
            <a:ext cx="619768" cy="592363"/>
          </a:xfrm>
          <a:prstGeom prst="rect">
            <a:avLst/>
          </a:prstGeom>
        </p:spPr>
      </p:pic>
      <p:sp>
        <p:nvSpPr>
          <p:cNvPr id="44" name="Rectangle 74">
            <a:extLst>
              <a:ext uri="{FF2B5EF4-FFF2-40B4-BE49-F238E27FC236}">
                <a16:creationId xmlns:a16="http://schemas.microsoft.com/office/drawing/2014/main" xmlns="" id="{7B20B522-C742-402D-B053-50F201573E41}"/>
              </a:ext>
            </a:extLst>
          </p:cNvPr>
          <p:cNvSpPr/>
          <p:nvPr/>
        </p:nvSpPr>
        <p:spPr>
          <a:xfrm>
            <a:off x="6221469" y="3969741"/>
            <a:ext cx="2715766" cy="37548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เบิกเงินแทนหน่วยงานเจ้าของสวัสดิการ</a:t>
            </a:r>
            <a:endParaRPr lang="en-US" sz="16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Arrow Connector 44"/>
          <p:cNvCxnSpPr>
            <a:endCxn id="43" idx="1"/>
          </p:cNvCxnSpPr>
          <p:nvPr/>
        </p:nvCxnSpPr>
        <p:spPr>
          <a:xfrm>
            <a:off x="4861141" y="3938909"/>
            <a:ext cx="560334" cy="155231"/>
          </a:xfrm>
          <a:prstGeom prst="straightConnector1">
            <a:avLst/>
          </a:prstGeom>
          <a:ln w="539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991445" y="3709403"/>
            <a:ext cx="347870" cy="36821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Oval 46"/>
          <p:cNvSpPr/>
          <p:nvPr/>
        </p:nvSpPr>
        <p:spPr>
          <a:xfrm>
            <a:off x="7628025" y="4504794"/>
            <a:ext cx="347870" cy="368211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333" y="4066983"/>
            <a:ext cx="2099278" cy="1832988"/>
          </a:xfrm>
          <a:prstGeom prst="rect">
            <a:avLst/>
          </a:prstGeom>
        </p:spPr>
      </p:pic>
      <p:pic>
        <p:nvPicPr>
          <p:cNvPr id="49" name="Picture 2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31" y="3064680"/>
            <a:ext cx="1332937" cy="14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4828321" y="4413429"/>
            <a:ext cx="1198097" cy="838549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สี่เหลี่ยมผืนผ้า 6">
            <a:extLst>
              <a:ext uri="{FF2B5EF4-FFF2-40B4-BE49-F238E27FC236}">
                <a16:creationId xmlns:a16="http://schemas.microsoft.com/office/drawing/2014/main" xmlns="" id="{B58188E0-B97C-47E6-8EE6-1DFB5A5385FC}"/>
              </a:ext>
            </a:extLst>
          </p:cNvPr>
          <p:cNvSpPr/>
          <p:nvPr/>
        </p:nvSpPr>
        <p:spPr>
          <a:xfrm>
            <a:off x="76547" y="216244"/>
            <a:ext cx="8784785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ภาพรวม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การจ่ายเงินตามโครงการ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การฐานข้อมูลสวัสดิการสังคม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2" y="1049369"/>
            <a:ext cx="790646" cy="79064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118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4" grpId="0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3</a:t>
            </a:fld>
            <a:endParaRPr lang="en-US" altLang="ko-KR"/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3782" y="165185"/>
            <a:ext cx="7604427" cy="4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0" tIns="52244" rIns="104490" bIns="522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ผลการจ่ายเงินสวัสดิการสังคม ตามโครงการ</a:t>
            </a:r>
            <a:r>
              <a:rPr lang="th-TH" altLang="th-TH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alt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การฐานข้อมูลสวัสดิการสังคม</a:t>
            </a:r>
            <a:endParaRPr lang="en-US" alt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0" y="692696"/>
            <a:ext cx="852972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D8C-A68A-42B5-B116-E094548E75F9}" type="slidenum">
              <a:rPr lang="ko-KR" altLang="en-US" smtClean="0"/>
              <a:pPr/>
              <a:t>4</a:t>
            </a:fld>
            <a:endParaRPr lang="en-US" altLang="ko-K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752" y="1268760"/>
            <a:ext cx="9036496" cy="318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4490" tIns="52244" rIns="104490" bIns="522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endParaRPr lang="th-TH" altLang="th-TH" sz="4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แนวทางการเบิกจ่ายเงินเบี้ยยังชีพผู้สูงอายุ</a:t>
            </a:r>
          </a:p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และเบี้ยความพิการขององค์กรปกครองส่วนท้องถิ่น</a:t>
            </a:r>
          </a:p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ตามโครงการบูรณาการฐานข้อมูลสวัสดิการสังคม</a:t>
            </a:r>
          </a:p>
          <a:p>
            <a:pPr defTabSz="723900" eaLnBrk="1" hangingPunct="1">
              <a:tabLst>
                <a:tab pos="723900" algn="l"/>
              </a:tabLst>
            </a:pPr>
            <a:endParaRPr lang="th-TH" altLang="th-TH" sz="4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07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623F-A1CC-499A-A6CB-0C10CDA4D9C9}" type="slidenum">
              <a:rPr lang="ko-KR" altLang="en-US" smtClean="0"/>
              <a:pPr/>
              <a:t>5</a:t>
            </a:fld>
            <a:endParaRPr lang="en-US" altLang="ko-KR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88449" y="116632"/>
            <a:ext cx="8820472" cy="601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0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4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ทางการจ่ายเงินสวัสดิการสังคม</a:t>
            </a:r>
            <a:br>
              <a:rPr lang="th-TH" sz="4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4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โครงการบูรณาการฐานข้อมูลสวัสดิการสังคม </a:t>
            </a:r>
            <a:endParaRPr lang="th-TH" sz="4000" b="1" u="sng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</a:pPr>
            <a:endParaRPr lang="th-TH" sz="1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1.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ใช้ระบบบริหารจัดการข้อมูลของ บก. โดย อปท. บันทึก/ปรับปรุง/ตรวจสอบ/ยืนยันส่งข้อมูลขอเบิก ให้ 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สถ.จ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และ 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สถ.จ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ส่งข้อมูลให้ 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ส่งข้อมูลให้ บก. ผ่านระบบบูรณาการฐานข้อมูลสวัสดิการสังคม  เช่นเดียวกับ กทม. เมืองพัทยา </a:t>
            </a:r>
            <a:endParaRPr lang="th-TH" sz="11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2.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ใช้ระบบเชื่อมโยงข้อมูลระหว่างกัน โดย อปท. ใช้ระบบสารสนเทศ</a:t>
            </a:r>
            <a:b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การจัดการฐานข้อมูลเบี้ยยังชีพของ สถ. ในการบริหารจัดการข้อมูลทั้งหมด (บันทึก/ปรับปรุง/ตรวจสอบ/ยันยันส่งข้อมูลขอเบิก) และ </a:t>
            </a:r>
            <a:r>
              <a:rPr lang="th-TH" sz="32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จะประมวลผล</a:t>
            </a:r>
            <a:r>
              <a:rPr lang="th-TH" sz="3200" b="1" spc="-7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ข้อมูลรายการจ่ายที่ผ่านการยืนยันข้อมูลจาก อปท. ผ่านระบบสารสนเทศฯ</a:t>
            </a:r>
          </a:p>
          <a:p>
            <a:r>
              <a:rPr lang="th-TH" sz="3200" b="1" spc="-7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สถ. แล้วส่ง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 บก. โดยการวางไฟล์ผ่านช่องทางที่ บก. 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5817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6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" y="548679"/>
            <a:ext cx="9133333" cy="580701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AB1ED046-DED7-4813-AD99-AC5CC566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349"/>
            <a:ext cx="9160061" cy="84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4490" tIns="52244" rIns="104490" bIns="522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r>
              <a:rPr lang="th-TH" alt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ขั้นตอนการเบิกจ่ายเงินเบี้ยยังชีพผู้สูงอายุและเบี้ยความพิการของ </a:t>
            </a:r>
            <a:r>
              <a:rPr lang="th-TH" altLang="th-TH" sz="2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alt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จังหวัดสิงห์บุรี </a:t>
            </a:r>
            <a:endParaRPr lang="th-TH" alt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8650" indent="-628650" algn="ctr" defTabSz="628650" eaLnBrk="1" hangingPunct="1">
              <a:tabLst>
                <a:tab pos="180975" algn="l"/>
                <a:tab pos="628650" algn="l"/>
              </a:tabLst>
            </a:pPr>
            <a:r>
              <a:rPr lang="th-TH" alt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ผ่านระบบบูรณาการฐานข้อมูลสวัสดิการ</a:t>
            </a:r>
            <a:r>
              <a:rPr lang="th-TH" alt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  <a:endParaRPr lang="th-TH" alt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4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D0B36B5-CF7D-4783-9098-7D618CC8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7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8</a:t>
            </a:fld>
            <a:endParaRPr lang="en-US" altLang="ko-KR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7504" y="68936"/>
            <a:ext cx="9036496" cy="68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0" tIns="52244" rIns="104490" bIns="5224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23900" eaLnBrk="1" hangingPunct="1">
              <a:tabLst>
                <a:tab pos="723900" algn="l"/>
              </a:tabLst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การเตรียมความพร้อมด้านข้อมูลผู้มีสิทธิรับ</a:t>
            </a:r>
            <a:r>
              <a:rPr lang="th-TH" altLang="th-TH" sz="36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</a:t>
            </a:r>
            <a:br>
              <a:rPr lang="th-TH" altLang="th-TH" sz="36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altLang="th-TH" sz="36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altLang="th-TH" sz="3600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  <a:r>
              <a:rPr lang="th-TH" altLang="th-TH" sz="36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ตั้งต้นในระบบ </a:t>
            </a:r>
            <a:r>
              <a:rPr lang="en-US" altLang="th-TH" sz="36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e-SW</a:t>
            </a:r>
            <a:endParaRPr lang="th-TH" altLang="th-TH" sz="3600" b="1" u="sng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723900" eaLnBrk="1" hangingPunct="1">
              <a:tabLst>
                <a:tab pos="723900" algn="l"/>
              </a:tabLst>
            </a:pP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alt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จัดส่งข้อมูลผู้มีสิทธิที่เป็นปัจจุบันจากระบบของ </a:t>
            </a:r>
            <a:r>
              <a:rPr lang="th-TH" alt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ให้ </a:t>
            </a: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บก.</a:t>
            </a:r>
            <a:b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ตาม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รูปแบบไฟล์ข้อมูลที่กำหนด</a:t>
            </a:r>
          </a:p>
          <a:p>
            <a:pPr defTabSz="723900" eaLnBrk="1" hangingPunct="1">
              <a:tabLst>
                <a:tab pos="723900" algn="l"/>
              </a:tabLst>
            </a:pP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บก. ตรวจสอบรูปแบบเบื้องต้น และนำเข้าระบบ </a:t>
            </a:r>
            <a:r>
              <a:rPr lang="en-US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e-SW</a:t>
            </a:r>
          </a:p>
          <a:p>
            <a:pPr defTabSz="723900" eaLnBrk="1" hangingPunct="1">
              <a:tabLst>
                <a:tab pos="723900" algn="l"/>
              </a:tabLst>
            </a:pPr>
            <a:r>
              <a:rPr lang="en-US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บก. ส่งข้อมูลบุคคลให้ </a:t>
            </a:r>
            <a:r>
              <a:rPr lang="th-TH" alt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ตรวจสอบการมีตัวตน </a:t>
            </a:r>
            <a:endParaRPr lang="th-TH" altLang="th-TH" sz="36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723900" eaLnBrk="1" hangingPunct="1">
              <a:tabLst>
                <a:tab pos="723900" algn="l"/>
              </a:tabLst>
            </a:pP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 </a:t>
            </a:r>
            <a:r>
              <a:rPr lang="th-TH" alt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ปชช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หลัก  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วันเดือนปีเกิด สัญชาติ การมีชีวิต</a:t>
            </a:r>
          </a:p>
          <a:p>
            <a:pPr defTabSz="723900" eaLnBrk="1" hangingPunct="1">
              <a:tabLst>
                <a:tab pos="723900" algn="l"/>
              </a:tabLst>
            </a:pP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บก. ตรวจสอบข้อมูลอื่น เช่น การรับบำนาญของส่วนราชการ </a:t>
            </a: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b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ท้องถิ่น  </a:t>
            </a: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การรถไฟฯ การท่าเรือฯ  ธ.ออมสิน </a:t>
            </a:r>
          </a:p>
          <a:p>
            <a:pPr defTabSz="723900" eaLnBrk="1" hangingPunct="1">
              <a:tabLst>
                <a:tab pos="723900" algn="l"/>
              </a:tabLst>
            </a:pPr>
            <a:r>
              <a:rPr lang="th-TH" alt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บก. ส่งข้อมูลบัญชีให้ธนาคารตรวจสอบความถูกต้อง</a:t>
            </a:r>
          </a:p>
          <a:p>
            <a:pPr defTabSz="723900" eaLnBrk="1" hangingPunct="1">
              <a:tabLst>
                <a:tab pos="723900" algn="l"/>
              </a:tabLst>
            </a:pPr>
            <a:endParaRPr lang="th-TH" alt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723900" eaLnBrk="1" hangingPunct="1">
              <a:tabLst>
                <a:tab pos="723900" algn="l"/>
              </a:tabLst>
            </a:pPr>
            <a:endParaRPr lang="th-TH" alt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67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B5B4-6D0A-4E9B-A24D-80FB4E940717}" type="slidenum">
              <a:rPr lang="ko-KR" altLang="en-US" smtClean="0"/>
              <a:pPr/>
              <a:t>9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2238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สำหรับการจ่ายเงินผ่านระบบ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การฐานข้อมูลสวัสดิการสังคม</a:t>
            </a:r>
          </a:p>
          <a:p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ประเภทบัญชีเงินฝากธนาคารที่ใช้ได้ </a:t>
            </a:r>
          </a:p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ออมทรัพย์ / สะสมทรัพย์ /เผื่อเรียก /กระแสรายวัน</a:t>
            </a:r>
          </a:p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36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ห้ามใช้</a:t>
            </a:r>
          </a:p>
          <a:p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บัญชีเงินฝากประจำ / ออมทรัพย์พิเศษ หรือ</a:t>
            </a:r>
            <a:b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บัญชีที่มีเงื่อนไขการฝากหรือถอนเงิน</a:t>
            </a:r>
            <a:endPara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914400">
              <a:buAutoNum type="arabicPeriod"/>
            </a:pPr>
            <a:endPara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43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9968</TotalTime>
  <Words>288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Malgun Gothic</vt:lpstr>
      <vt:lpstr>Calibri</vt:lpstr>
      <vt:lpstr>Calibri Light</vt:lpstr>
      <vt:lpstr>Cordia New</vt:lpstr>
      <vt:lpstr>TH SarabunIT๙</vt:lpstr>
      <vt:lpstr>TH SarabunPSK</vt:lpstr>
      <vt:lpstr>Retrospect</vt:lpstr>
      <vt:lpstr>PowerPoint Presentation</vt:lpstr>
      <vt:lpstr>PowerPoint Presentation</vt:lpstr>
      <vt:lpstr>ผลการจ่ายเงินสวัสดิการสังคม ตามโครงการบูรณาการฐานข้อมูลสวัสดิการสังคม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คณะอนุกรรมการขับเคลื่อนโครงการ e-Payment ภาครัฐ ครั้งที่ 2/2559</dc:title>
  <dc:creator>จุลลิกา พานิชเจริญ</dc:creator>
  <cp:lastModifiedBy>ศรีนวล อุบลวัฒนสกุล</cp:lastModifiedBy>
  <cp:revision>734</cp:revision>
  <cp:lastPrinted>2019-10-15T09:39:10Z</cp:lastPrinted>
  <dcterms:created xsi:type="dcterms:W3CDTF">2016-05-17T07:47:45Z</dcterms:created>
  <dcterms:modified xsi:type="dcterms:W3CDTF">2019-10-15T09:52:04Z</dcterms:modified>
</cp:coreProperties>
</file>